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79" r:id="rId44"/>
    <p:sldId id="280" r:id="rId45"/>
    <p:sldId id="281" r:id="rId46"/>
    <p:sldId id="282" r:id="rId47"/>
    <p:sldId id="283" r:id="rId48"/>
    <p:sldId id="284" r:id="rId49"/>
    <p:sldId id="285" r:id="rId50"/>
    <p:sldId id="286" r:id="rId51"/>
    <p:sldId id="287" r:id="rId52"/>
    <p:sldId id="288" r:id="rId53"/>
    <p:sldId id="289" r:id="rId54"/>
    <p:sldId id="290" r:id="rId55"/>
    <p:sldId id="291" r:id="rId56"/>
    <p:sldId id="292" r:id="rId57"/>
  </p:sldIdLst>
  <p:sldSz cx="18288000" cy="10287000"/>
  <p:notesSz cx="6858000" cy="9144000"/>
  <p:embeddedFontLst>
    <p:embeddedFont>
      <p:font typeface="Anonymous Pro" charset="1" panose="02060609030202000504"/>
      <p:regular r:id="rId6"/>
      <p:bold r:id="rId7"/>
      <p:italic r:id="rId8"/>
      <p:boldItalic r:id="rId9"/>
    </p:embeddedFont>
    <p:embeddedFont>
      <p:font typeface="Arimo" charset="1" panose="020B0604020202020204"/>
      <p:regular r:id="rId10"/>
      <p:bold r:id="rId11"/>
      <p:italic r:id="rId12"/>
      <p:boldItalic r:id="rId13"/>
    </p:embeddedFont>
    <p:embeddedFont>
      <p:font typeface="Abril Fatface" charset="1" panose="02000503000000020003"/>
      <p:regular r:id="rId14"/>
      <p:italic r:id="rId15"/>
    </p:embeddedFont>
    <p:embeddedFont>
      <p:font typeface="Poppins Bold" charset="1" panose="02000000000000000000"/>
      <p:regular r:id="rId16"/>
    </p:embeddedFont>
    <p:embeddedFont>
      <p:font typeface="Adumu Regular" charset="1" panose="02000503000000000000"/>
      <p:regular r:id="rId17"/>
      <p:italic r:id="rId18"/>
    </p:embeddedFont>
    <p:embeddedFont>
      <p:font typeface="Alegreya Sans SC Black" charset="1" panose="00000A00000000000000"/>
      <p:regular r:id="rId19"/>
      <p: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slides/slide1.xml" Type="http://schemas.openxmlformats.org/officeDocument/2006/relationships/slide"/><Relationship Id="rId22" Target="slides/slide2.xml" Type="http://schemas.openxmlformats.org/officeDocument/2006/relationships/slide"/><Relationship Id="rId23" Target="slides/slide3.xml" Type="http://schemas.openxmlformats.org/officeDocument/2006/relationships/slide"/><Relationship Id="rId24" Target="slides/slide4.xml" Type="http://schemas.openxmlformats.org/officeDocument/2006/relationships/slide"/><Relationship Id="rId25" Target="slides/slide5.xml" Type="http://schemas.openxmlformats.org/officeDocument/2006/relationships/slide"/><Relationship Id="rId26" Target="slides/slide6.xml" Type="http://schemas.openxmlformats.org/officeDocument/2006/relationships/slide"/><Relationship Id="rId27" Target="slides/slide7.xml" Type="http://schemas.openxmlformats.org/officeDocument/2006/relationships/slide"/><Relationship Id="rId28" Target="slides/slide8.xml" Type="http://schemas.openxmlformats.org/officeDocument/2006/relationships/slide"/><Relationship Id="rId29" Target="slides/slide9.xml" Type="http://schemas.openxmlformats.org/officeDocument/2006/relationships/slide"/><Relationship Id="rId3" Target="viewProps.xml" Type="http://schemas.openxmlformats.org/officeDocument/2006/relationships/viewProps"/><Relationship Id="rId30" Target="slides/slide10.xml" Type="http://schemas.openxmlformats.org/officeDocument/2006/relationships/slide"/><Relationship Id="rId31" Target="slides/slide11.xml" Type="http://schemas.openxmlformats.org/officeDocument/2006/relationships/slide"/><Relationship Id="rId32" Target="slides/slide12.xml" Type="http://schemas.openxmlformats.org/officeDocument/2006/relationships/slide"/><Relationship Id="rId33" Target="slides/slide13.xml" Type="http://schemas.openxmlformats.org/officeDocument/2006/relationships/slide"/><Relationship Id="rId34" Target="slides/slide14.xml" Type="http://schemas.openxmlformats.org/officeDocument/2006/relationships/slide"/><Relationship Id="rId35" Target="slides/slide15.xml" Type="http://schemas.openxmlformats.org/officeDocument/2006/relationships/slide"/><Relationship Id="rId36" Target="slides/slide16.xml" Type="http://schemas.openxmlformats.org/officeDocument/2006/relationships/slide"/><Relationship Id="rId37" Target="slides/slide17.xml" Type="http://schemas.openxmlformats.org/officeDocument/2006/relationships/slide"/><Relationship Id="rId38" Target="slides/slide18.xml" Type="http://schemas.openxmlformats.org/officeDocument/2006/relationships/slide"/><Relationship Id="rId39" Target="slides/slide19.xml" Type="http://schemas.openxmlformats.org/officeDocument/2006/relationships/slide"/><Relationship Id="rId4" Target="theme/theme1.xml" Type="http://schemas.openxmlformats.org/officeDocument/2006/relationships/theme"/><Relationship Id="rId40" Target="slides/slide20.xml" Type="http://schemas.openxmlformats.org/officeDocument/2006/relationships/slide"/><Relationship Id="rId41" Target="slides/slide21.xml" Type="http://schemas.openxmlformats.org/officeDocument/2006/relationships/slide"/><Relationship Id="rId42" Target="slides/slide22.xml" Type="http://schemas.openxmlformats.org/officeDocument/2006/relationships/slide"/><Relationship Id="rId43" Target="slides/slide23.xml" Type="http://schemas.openxmlformats.org/officeDocument/2006/relationships/slide"/><Relationship Id="rId44" Target="slides/slide24.xml" Type="http://schemas.openxmlformats.org/officeDocument/2006/relationships/slide"/><Relationship Id="rId45" Target="slides/slide25.xml" Type="http://schemas.openxmlformats.org/officeDocument/2006/relationships/slide"/><Relationship Id="rId46" Target="slides/slide26.xml" Type="http://schemas.openxmlformats.org/officeDocument/2006/relationships/slide"/><Relationship Id="rId47" Target="slides/slide27.xml" Type="http://schemas.openxmlformats.org/officeDocument/2006/relationships/slide"/><Relationship Id="rId48" Target="slides/slide28.xml" Type="http://schemas.openxmlformats.org/officeDocument/2006/relationships/slide"/><Relationship Id="rId49" Target="slides/slide29.xml" Type="http://schemas.openxmlformats.org/officeDocument/2006/relationships/slide"/><Relationship Id="rId5" Target="tableStyles.xml" Type="http://schemas.openxmlformats.org/officeDocument/2006/relationships/tableStyles"/><Relationship Id="rId50" Target="slides/slide30.xml" Type="http://schemas.openxmlformats.org/officeDocument/2006/relationships/slide"/><Relationship Id="rId51" Target="slides/slide31.xml" Type="http://schemas.openxmlformats.org/officeDocument/2006/relationships/slide"/><Relationship Id="rId52" Target="slides/slide32.xml" Type="http://schemas.openxmlformats.org/officeDocument/2006/relationships/slide"/><Relationship Id="rId53" Target="slides/slide33.xml" Type="http://schemas.openxmlformats.org/officeDocument/2006/relationships/slide"/><Relationship Id="rId54" Target="slides/slide34.xml" Type="http://schemas.openxmlformats.org/officeDocument/2006/relationships/slide"/><Relationship Id="rId55" Target="slides/slide35.xml" Type="http://schemas.openxmlformats.org/officeDocument/2006/relationships/slide"/><Relationship Id="rId56" Target="slides/slide36.xml" Type="http://schemas.openxmlformats.org/officeDocument/2006/relationships/slide"/><Relationship Id="rId57" Target="slides/slide37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30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35.png" Type="http://schemas.openxmlformats.org/officeDocument/2006/relationships/image"/><Relationship Id="rId5" Target="../media/image4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3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35.png" Type="http://schemas.openxmlformats.org/officeDocument/2006/relationships/image"/><Relationship Id="rId5" Target="../media/image4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3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6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0.png" Type="http://schemas.openxmlformats.org/officeDocument/2006/relationships/image"/><Relationship Id="rId4" Target="../media/image9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0.png" Type="http://schemas.openxmlformats.org/officeDocument/2006/relationships/image"/><Relationship Id="rId4" Target="../media/image9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0.png" Type="http://schemas.openxmlformats.org/officeDocument/2006/relationships/image"/><Relationship Id="rId4" Target="../media/image9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0.png" Type="http://schemas.openxmlformats.org/officeDocument/2006/relationships/image"/><Relationship Id="rId4" Target="../media/image9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0.png" Type="http://schemas.openxmlformats.org/officeDocument/2006/relationships/image"/><Relationship Id="rId4" Target="../media/image9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0.png" Type="http://schemas.openxmlformats.org/officeDocument/2006/relationships/image"/><Relationship Id="rId4" Target="../media/image9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Relationship Id="rId4" Target="../media/image45.jpe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6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4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6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0.png" Type="http://schemas.openxmlformats.org/officeDocument/2006/relationships/image"/><Relationship Id="rId4" Target="../media/image9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4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1.png" Type="http://schemas.openxmlformats.org/officeDocument/2006/relationships/image"/><Relationship Id="rId4" Target="../media/image22.jpe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250400" y="-2066679"/>
            <a:ext cx="5747466" cy="497155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511962">
            <a:off x="-2510745" y="-4308011"/>
            <a:ext cx="7078890" cy="672494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3070677">
            <a:off x="14520330" y="8931073"/>
            <a:ext cx="9193586" cy="262017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6170946" y="3491837"/>
            <a:ext cx="5388172" cy="511876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1899855" y="7702140"/>
            <a:ext cx="5511845" cy="545672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8858024"/>
            <a:ext cx="10190866" cy="619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0"/>
              </a:lnSpc>
            </a:pPr>
            <a:r>
              <a:rPr lang="en-US" sz="4000" spc="400">
                <a:solidFill>
                  <a:srgbClr val="FFFFFF"/>
                </a:solidFill>
                <a:latin typeface="Anonymous Pro"/>
              </a:rPr>
              <a:t>POR PAULA SANTANA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0139" y="3571247"/>
            <a:ext cx="12395182" cy="3539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55"/>
              </a:lnSpc>
            </a:pPr>
            <a:r>
              <a:rPr lang="en-US" sz="11533">
                <a:solidFill>
                  <a:srgbClr val="FFFFFF"/>
                </a:solidFill>
                <a:latin typeface="Poppins Bold"/>
              </a:rPr>
              <a:t>Workshop Git para Iniciantes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8DE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24998">
            <a:off x="912689" y="-1200754"/>
            <a:ext cx="5476712" cy="1177787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253424">
            <a:off x="2820004" y="790500"/>
            <a:ext cx="5528310" cy="8706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144000" y="4295127"/>
            <a:ext cx="6471223" cy="569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 spc="99">
                <a:solidFill>
                  <a:srgbClr val="000000"/>
                </a:solidFill>
                <a:latin typeface="Poppins Bold"/>
              </a:rPr>
              <a:t>Download Git for Windows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458859" y="-3927223"/>
            <a:ext cx="8312727" cy="8229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274368">
            <a:off x="5668392" y="7840005"/>
            <a:ext cx="5738452" cy="5451529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137198" y="2372661"/>
            <a:ext cx="4646026" cy="4509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28"/>
              </a:lnSpc>
              <a:spcBef>
                <a:spcPct val="0"/>
              </a:spcBef>
            </a:pPr>
            <a:r>
              <a:rPr lang="en-US" sz="25092">
                <a:solidFill>
                  <a:srgbClr val="FFFFFF"/>
                </a:solidFill>
                <a:latin typeface="Adumu Regular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4988308"/>
            <a:ext cx="6115050" cy="996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9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Arimo"/>
              </a:rPr>
              <a:t>msysgit.github.com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8DE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24998">
            <a:off x="-145867" y="-1200754"/>
            <a:ext cx="5476712" cy="1177787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253424">
            <a:off x="920041" y="790500"/>
            <a:ext cx="5528310" cy="8706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379611" y="-5482041"/>
            <a:ext cx="8312727" cy="8229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274368">
            <a:off x="4962687" y="7840005"/>
            <a:ext cx="5738452" cy="545152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361183" y="2345518"/>
            <a:ext cx="4646026" cy="4509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28"/>
              </a:lnSpc>
              <a:spcBef>
                <a:spcPct val="0"/>
              </a:spcBef>
            </a:pPr>
            <a:r>
              <a:rPr lang="en-US" sz="25092">
                <a:solidFill>
                  <a:srgbClr val="FFFFFF"/>
                </a:solidFill>
                <a:latin typeface="Adumu Regular"/>
              </a:rPr>
              <a:t>2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7118400" y="1028700"/>
            <a:ext cx="10522424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8DE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24998">
            <a:off x="-145867" y="-1200754"/>
            <a:ext cx="5476712" cy="1177787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253424">
            <a:off x="485765" y="790500"/>
            <a:ext cx="5528310" cy="8706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379611" y="-5482041"/>
            <a:ext cx="8312727" cy="8229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274368">
            <a:off x="4962687" y="7840005"/>
            <a:ext cx="5738452" cy="545152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26906" y="2545681"/>
            <a:ext cx="4646026" cy="4509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28"/>
              </a:lnSpc>
              <a:spcBef>
                <a:spcPct val="0"/>
              </a:spcBef>
            </a:pPr>
            <a:r>
              <a:rPr lang="en-US" sz="25092">
                <a:solidFill>
                  <a:srgbClr val="FFFFFF"/>
                </a:solidFill>
                <a:latin typeface="Adumu Regular"/>
              </a:rPr>
              <a:t>3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6487051" y="523207"/>
            <a:ext cx="11800949" cy="92405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8DE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24998">
            <a:off x="-145867" y="-1200754"/>
            <a:ext cx="5476712" cy="1177787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253424">
            <a:off x="485765" y="790500"/>
            <a:ext cx="5528310" cy="8706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379611" y="-5482041"/>
            <a:ext cx="8312727" cy="8229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274368">
            <a:off x="4962687" y="7840005"/>
            <a:ext cx="5738452" cy="545152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26906" y="2545681"/>
            <a:ext cx="4646026" cy="4509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28"/>
              </a:lnSpc>
              <a:spcBef>
                <a:spcPct val="0"/>
              </a:spcBef>
            </a:pPr>
            <a:r>
              <a:rPr lang="en-US" sz="25092">
                <a:solidFill>
                  <a:srgbClr val="FFFFFF"/>
                </a:solidFill>
                <a:latin typeface="Adumu Regular"/>
              </a:rPr>
              <a:t>4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6327171" y="598739"/>
            <a:ext cx="11795082" cy="91997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-9287586">
            <a:off x="8832091" y="4661799"/>
            <a:ext cx="8603626" cy="2167693"/>
            <a:chOff x="0" y="0"/>
            <a:chExt cx="2016264" cy="508000"/>
          </a:xfrm>
        </p:grpSpPr>
        <p:sp>
          <p:nvSpPr>
            <p:cNvPr name="Freeform 9" id="9"/>
            <p:cNvSpPr/>
            <p:nvPr/>
          </p:nvSpPr>
          <p:spPr>
            <a:xfrm>
              <a:off x="0" y="215900"/>
              <a:ext cx="1720355" cy="76200"/>
            </a:xfrm>
            <a:custGeom>
              <a:avLst/>
              <a:gdLst/>
              <a:ahLst/>
              <a:cxnLst/>
              <a:rect r="r" b="b" t="t" l="l"/>
              <a:pathLst>
                <a:path h="76200" w="1720355">
                  <a:moveTo>
                    <a:pt x="0" y="0"/>
                  </a:moveTo>
                  <a:lnTo>
                    <a:pt x="1720355" y="0"/>
                  </a:lnTo>
                  <a:lnTo>
                    <a:pt x="1720355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4297"/>
            </a:solidFill>
          </p:spPr>
        </p:sp>
        <p:sp>
          <p:nvSpPr>
            <p:cNvPr name="Freeform 10" id="10"/>
            <p:cNvSpPr/>
            <p:nvPr/>
          </p:nvSpPr>
          <p:spPr>
            <a:xfrm>
              <a:off x="1641615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4297"/>
            </a:solidFill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8DE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24998">
            <a:off x="-145867" y="-1200754"/>
            <a:ext cx="5476712" cy="1177787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253424">
            <a:off x="485765" y="790500"/>
            <a:ext cx="5528310" cy="8706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379611" y="-5482041"/>
            <a:ext cx="8312727" cy="8229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274368">
            <a:off x="4962687" y="7840005"/>
            <a:ext cx="5738452" cy="545152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26906" y="2545681"/>
            <a:ext cx="4646026" cy="4509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28"/>
              </a:lnSpc>
              <a:spcBef>
                <a:spcPct val="0"/>
              </a:spcBef>
            </a:pPr>
            <a:r>
              <a:rPr lang="en-US" sz="25092">
                <a:solidFill>
                  <a:srgbClr val="FFFFFF"/>
                </a:solidFill>
                <a:latin typeface="Adumu Regular"/>
              </a:rPr>
              <a:t>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28339" y="651728"/>
            <a:ext cx="6471223" cy="3374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spc="191">
                <a:solidFill>
                  <a:srgbClr val="000000"/>
                </a:solidFill>
                <a:latin typeface="Poppins Bold"/>
              </a:rPr>
              <a:t>Abrir o </a:t>
            </a:r>
          </a:p>
          <a:p>
            <a:pPr algn="l">
              <a:lnSpc>
                <a:spcPts val="8959"/>
              </a:lnSpc>
            </a:pPr>
            <a:r>
              <a:rPr lang="en-US" sz="6399" spc="191">
                <a:solidFill>
                  <a:srgbClr val="000000"/>
                </a:solidFill>
                <a:latin typeface="Poppins Bold"/>
              </a:rPr>
              <a:t>GIT</a:t>
            </a:r>
          </a:p>
          <a:p>
            <a:pPr algn="l">
              <a:lnSpc>
                <a:spcPts val="8959"/>
              </a:lnSpc>
            </a:pPr>
            <a:r>
              <a:rPr lang="en-US" sz="6399" spc="191">
                <a:solidFill>
                  <a:srgbClr val="000000"/>
                </a:solidFill>
                <a:latin typeface="Poppins Bold"/>
              </a:rPr>
              <a:t>BASH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394" t="18678" r="394" b="14396"/>
          <a:stretch>
            <a:fillRect/>
          </a:stretch>
        </p:blipFill>
        <p:spPr>
          <a:xfrm flipH="false" flipV="false" rot="0">
            <a:off x="10582540" y="1613760"/>
            <a:ext cx="7391975" cy="8287517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9144000" y="6324598"/>
            <a:ext cx="8229600" cy="1878312"/>
            <a:chOff x="0" y="0"/>
            <a:chExt cx="1913890" cy="436823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1913890" cy="436823"/>
            </a:xfrm>
            <a:custGeom>
              <a:avLst/>
              <a:gdLst/>
              <a:ahLst/>
              <a:cxnLst/>
              <a:rect r="r" b="b" t="t" l="l"/>
              <a:pathLst>
                <a:path h="436823" w="1913890">
                  <a:moveTo>
                    <a:pt x="0" y="0"/>
                  </a:moveTo>
                  <a:lnTo>
                    <a:pt x="0" y="436823"/>
                  </a:lnTo>
                  <a:lnTo>
                    <a:pt x="1913890" y="436823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375863"/>
                  </a:moveTo>
                  <a:lnTo>
                    <a:pt x="59690" y="375863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375863"/>
                  </a:lnTo>
                  <a:close/>
                </a:path>
              </a:pathLst>
            </a:custGeom>
            <a:solidFill>
              <a:srgbClr val="FF5757"/>
            </a:solidFill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2481" t="3804" r="1936" b="15648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8DE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24998">
            <a:off x="-145867" y="-1200754"/>
            <a:ext cx="5476712" cy="1177787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253424">
            <a:off x="485765" y="790500"/>
            <a:ext cx="5528310" cy="8706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379611" y="-5482041"/>
            <a:ext cx="8312727" cy="8229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274368">
            <a:off x="4962687" y="7840005"/>
            <a:ext cx="5738452" cy="545152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26906" y="2545681"/>
            <a:ext cx="4646026" cy="4509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28"/>
              </a:lnSpc>
              <a:spcBef>
                <a:spcPct val="0"/>
              </a:spcBef>
            </a:pPr>
            <a:r>
              <a:rPr lang="en-US" sz="25092">
                <a:solidFill>
                  <a:srgbClr val="FFFFFF"/>
                </a:solidFill>
                <a:latin typeface="Adumu Regular"/>
              </a:rPr>
              <a:t>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91313" y="1331059"/>
            <a:ext cx="8344039" cy="958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 spc="168">
                <a:solidFill>
                  <a:srgbClr val="000000"/>
                </a:solidFill>
                <a:latin typeface="Poppins Bold"/>
              </a:rPr>
              <a:t>CONFIGURAÇÕES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491313" y="3725395"/>
            <a:ext cx="9208953" cy="757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83"/>
              </a:lnSpc>
              <a:spcBef>
                <a:spcPct val="0"/>
              </a:spcBef>
            </a:pPr>
            <a:r>
              <a:rPr lang="en-US" sz="4345">
                <a:solidFill>
                  <a:srgbClr val="000000"/>
                </a:solidFill>
                <a:latin typeface="Arimo"/>
              </a:rPr>
              <a:t>git config --global user.name "Nome "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91313" y="4592934"/>
            <a:ext cx="11439525" cy="735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Arimo"/>
              </a:rPr>
              <a:t>git config --global user.email "email@email.com"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491313" y="5314441"/>
            <a:ext cx="3295650" cy="735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Arimo"/>
              </a:rPr>
              <a:t>git config --list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6479" r="0" b="6479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12279" t="15546" r="4258" b="99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978374">
            <a:off x="-1742503" y="1291302"/>
            <a:ext cx="6718387" cy="2754539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627555">
            <a:off x="1207907" y="6492038"/>
            <a:ext cx="8039100" cy="1877965"/>
            <a:chOff x="0" y="0"/>
            <a:chExt cx="10718800" cy="2503953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10718800" cy="2503953"/>
            </a:xfrm>
            <a:prstGeom prst="rect">
              <a:avLst/>
            </a:prstGeom>
            <a:solidFill>
              <a:srgbClr val="FF4297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871303" y="764955"/>
              <a:ext cx="8526697" cy="938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80"/>
                </a:lnSpc>
              </a:pPr>
              <a:r>
                <a:rPr lang="en-US" b="true" sz="4200" spc="126">
                  <a:solidFill>
                    <a:srgbClr val="000000"/>
                  </a:solidFill>
                  <a:latin typeface="Anonymous Pro"/>
                </a:rPr>
                <a:t>https://github.com/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274368">
            <a:off x="5213464" y="7961285"/>
            <a:ext cx="5738452" cy="545152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8DE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225417" y="-319092"/>
            <a:ext cx="13389746" cy="10925183"/>
          </a:xfrm>
          <a:prstGeom prst="rect">
            <a:avLst/>
          </a:prstGeom>
          <a:solidFill>
            <a:srgbClr val="000000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815825">
            <a:off x="4286037" y="9119649"/>
            <a:ext cx="6485282" cy="2334702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087282" y="1183901"/>
            <a:ext cx="2637315" cy="8122822"/>
            <a:chOff x="0" y="0"/>
            <a:chExt cx="3516421" cy="10830430"/>
          </a:xfrm>
        </p:grpSpPr>
        <p:sp>
          <p:nvSpPr>
            <p:cNvPr name="TextBox 5" id="5"/>
            <p:cNvSpPr txBox="true"/>
            <p:nvPr/>
          </p:nvSpPr>
          <p:spPr>
            <a:xfrm rot="-5400000">
              <a:off x="-4500738" y="4500738"/>
              <a:ext cx="10830430" cy="18289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>
                  <a:solidFill>
                    <a:srgbClr val="000000"/>
                  </a:solidFill>
                  <a:latin typeface="Poppins Bold"/>
                </a:rPr>
                <a:t>Perfil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-5400000">
              <a:off x="-1674869" y="5574575"/>
              <a:ext cx="9449840" cy="9327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44"/>
                </a:lnSpc>
              </a:pP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117167" y="1691207"/>
            <a:ext cx="882199" cy="189720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097795" y="2077881"/>
            <a:ext cx="1723387" cy="1051266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274368">
            <a:off x="14568177" y="-2941121"/>
            <a:ext cx="4562182" cy="4334073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8273688" y="6170621"/>
            <a:ext cx="1371600" cy="1371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3536496" y="6503910"/>
            <a:ext cx="2043542" cy="70502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rcRect l="84411" t="17150" r="1028" b="26457"/>
          <a:stretch>
            <a:fillRect/>
          </a:stretch>
        </p:blipFill>
        <p:spPr>
          <a:xfrm flipH="false" flipV="false" rot="0">
            <a:off x="9144000" y="0"/>
            <a:ext cx="4768254" cy="10388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429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3733" y="377405"/>
            <a:ext cx="9317844" cy="2360548"/>
            <a:chOff x="0" y="0"/>
            <a:chExt cx="12423792" cy="314739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2423792" cy="18289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>
                  <a:solidFill>
                    <a:srgbClr val="000000"/>
                  </a:solidFill>
                  <a:latin typeface="Poppins Bold"/>
                </a:rPr>
                <a:t>Agenda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224183"/>
              <a:ext cx="11657354" cy="9232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45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7785643">
            <a:off x="13274226" y="-1592671"/>
            <a:ext cx="5747466" cy="497155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1790674">
            <a:off x="1321677" y="7441062"/>
            <a:ext cx="9193586" cy="2620172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604394" y="1491004"/>
            <a:ext cx="13589403" cy="8521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8320" indent="-264160" lvl="1">
              <a:lnSpc>
                <a:spcPts val="4480"/>
              </a:lnSpc>
              <a:buFont typeface="Arial"/>
              <a:buChar char="•"/>
            </a:pPr>
            <a:r>
              <a:rPr lang="en-US" sz="3200" spc="96">
                <a:solidFill>
                  <a:srgbClr val="000000"/>
                </a:solidFill>
                <a:latin typeface="Anonymous Pro"/>
              </a:rPr>
              <a:t>Conceito de sistema de versionamento de arquivos</a:t>
            </a:r>
          </a:p>
          <a:p>
            <a:pPr algn="l" marL="528320" indent="-264160" lvl="1">
              <a:lnSpc>
                <a:spcPts val="4480"/>
              </a:lnSpc>
              <a:buFont typeface="Arial"/>
              <a:buChar char="•"/>
            </a:pPr>
            <a:r>
              <a:rPr lang="en-US" sz="3200" spc="96">
                <a:solidFill>
                  <a:srgbClr val="000000"/>
                </a:solidFill>
                <a:latin typeface="Anonymous Pro"/>
              </a:rPr>
              <a:t>Histórico de sistemas de versionamento</a:t>
            </a:r>
          </a:p>
          <a:p>
            <a:pPr algn="l" marL="528320" indent="-264160" lvl="1">
              <a:lnSpc>
                <a:spcPts val="4480"/>
              </a:lnSpc>
              <a:buFont typeface="Arial"/>
              <a:buChar char="•"/>
            </a:pPr>
            <a:r>
              <a:rPr lang="en-US" sz="3200" spc="96">
                <a:solidFill>
                  <a:srgbClr val="000000"/>
                </a:solidFill>
                <a:latin typeface="Anonymous Pro"/>
              </a:rPr>
              <a:t>Servidores de Repositórios de projetos</a:t>
            </a:r>
          </a:p>
          <a:p>
            <a:pPr algn="l" marL="528320" indent="-264160" lvl="1">
              <a:lnSpc>
                <a:spcPts val="4480"/>
              </a:lnSpc>
              <a:buFont typeface="Arial"/>
              <a:buChar char="•"/>
            </a:pPr>
            <a:r>
              <a:rPr lang="en-US" sz="3200" spc="96">
                <a:solidFill>
                  <a:srgbClr val="000000"/>
                </a:solidFill>
                <a:latin typeface="Anonymous Pro"/>
              </a:rPr>
              <a:t>Instalacão do Git</a:t>
            </a:r>
          </a:p>
          <a:p>
            <a:pPr algn="l" marL="528320" indent="-264160" lvl="1">
              <a:lnSpc>
                <a:spcPts val="4480"/>
              </a:lnSpc>
              <a:buFont typeface="Arial"/>
              <a:buChar char="•"/>
            </a:pPr>
            <a:r>
              <a:rPr lang="en-US" sz="3200" spc="96">
                <a:solidFill>
                  <a:srgbClr val="000000"/>
                </a:solidFill>
                <a:latin typeface="Anonymous Pro"/>
              </a:rPr>
              <a:t>Github </a:t>
            </a:r>
          </a:p>
          <a:p>
            <a:pPr algn="l" marL="528320" indent="-264160" lvl="1">
              <a:lnSpc>
                <a:spcPts val="4480"/>
              </a:lnSpc>
              <a:buFont typeface="Arial"/>
              <a:buChar char="•"/>
            </a:pPr>
            <a:r>
              <a:rPr lang="en-US" sz="3200" spc="96">
                <a:solidFill>
                  <a:srgbClr val="000000"/>
                </a:solidFill>
                <a:latin typeface="Anonymous Pro"/>
              </a:rPr>
              <a:t>Criando um repositório local e remotoCommit</a:t>
            </a:r>
          </a:p>
          <a:p>
            <a:pPr algn="l" marL="528320" indent="-264160" lvl="1">
              <a:lnSpc>
                <a:spcPts val="4480"/>
              </a:lnSpc>
              <a:buFont typeface="Arial"/>
              <a:buChar char="•"/>
            </a:pPr>
            <a:r>
              <a:rPr lang="en-US" sz="3200" spc="96">
                <a:solidFill>
                  <a:srgbClr val="000000"/>
                </a:solidFill>
                <a:latin typeface="Anonymous Pro"/>
              </a:rPr>
              <a:t>push e pull</a:t>
            </a:r>
          </a:p>
          <a:p>
            <a:pPr algn="l" marL="528320" indent="-264160" lvl="1">
              <a:lnSpc>
                <a:spcPts val="4480"/>
              </a:lnSpc>
              <a:buFont typeface="Arial"/>
              <a:buChar char="•"/>
            </a:pPr>
            <a:r>
              <a:rPr lang="en-US" sz="3200" spc="96">
                <a:solidFill>
                  <a:srgbClr val="000000"/>
                </a:solidFill>
                <a:latin typeface="Anonymous Pro"/>
              </a:rPr>
              <a:t>Entendendo os grafos e branchs</a:t>
            </a:r>
          </a:p>
          <a:p>
            <a:pPr algn="l" marL="528320" indent="-264160" lvl="1">
              <a:lnSpc>
                <a:spcPts val="4480"/>
              </a:lnSpc>
              <a:buFont typeface="Arial"/>
              <a:buChar char="•"/>
            </a:pPr>
            <a:r>
              <a:rPr lang="en-US" sz="3200" spc="96">
                <a:solidFill>
                  <a:srgbClr val="000000"/>
                </a:solidFill>
                <a:latin typeface="Anonymous Pro"/>
              </a:rPr>
              <a:t>Trabalhando com merge</a:t>
            </a:r>
          </a:p>
          <a:p>
            <a:pPr algn="l" marL="528320" indent="-264160" lvl="1">
              <a:lnSpc>
                <a:spcPts val="4480"/>
              </a:lnSpc>
              <a:buFont typeface="Arial"/>
              <a:buChar char="•"/>
            </a:pPr>
            <a:r>
              <a:rPr lang="en-US" sz="3200" spc="96">
                <a:solidFill>
                  <a:srgbClr val="000000"/>
                </a:solidFill>
                <a:latin typeface="Anonymous Pro"/>
              </a:rPr>
              <a:t>Entendendo a diferença entre merge e rebase</a:t>
            </a:r>
          </a:p>
          <a:p>
            <a:pPr algn="l" marL="528320" indent="-264160" lvl="1">
              <a:lnSpc>
                <a:spcPts val="4480"/>
              </a:lnSpc>
              <a:buFont typeface="Arial"/>
              <a:buChar char="•"/>
            </a:pPr>
            <a:r>
              <a:rPr lang="en-US" sz="3200" spc="96">
                <a:solidFill>
                  <a:srgbClr val="000000"/>
                </a:solidFill>
                <a:latin typeface="Anonymous Pro"/>
              </a:rPr>
              <a:t>Implementando o gitignore no seu projeto</a:t>
            </a:r>
          </a:p>
          <a:p>
            <a:pPr algn="l" marL="528320" indent="-264160" lvl="1">
              <a:lnSpc>
                <a:spcPts val="4480"/>
              </a:lnSpc>
              <a:buFont typeface="Arial"/>
              <a:buChar char="•"/>
            </a:pPr>
            <a:r>
              <a:rPr lang="en-US" sz="3200" spc="96">
                <a:solidFill>
                  <a:srgbClr val="000000"/>
                </a:solidFill>
                <a:latin typeface="Anonymous Pro"/>
              </a:rPr>
              <a:t>Boas práticas com Git</a:t>
            </a:r>
          </a:p>
          <a:p>
            <a:pPr algn="l" marL="528320" indent="-264160" lvl="1">
              <a:lnSpc>
                <a:spcPts val="4480"/>
              </a:lnSpc>
              <a:buFont typeface="Arial"/>
              <a:buChar char="•"/>
            </a:pPr>
            <a:r>
              <a:rPr lang="en-US" sz="3200" spc="96">
                <a:solidFill>
                  <a:srgbClr val="000000"/>
                </a:solidFill>
                <a:latin typeface="Anonymous Pro"/>
              </a:rPr>
              <a:t>Fork de projetos no Github</a:t>
            </a:r>
          </a:p>
          <a:p>
            <a:pPr algn="l" marL="528320" indent="-264160" lvl="1">
              <a:lnSpc>
                <a:spcPts val="4480"/>
              </a:lnSpc>
              <a:buFont typeface="Arial"/>
              <a:buChar char="•"/>
            </a:pPr>
            <a:r>
              <a:rPr lang="en-US" sz="3200" spc="96">
                <a:solidFill>
                  <a:srgbClr val="000000"/>
                </a:solidFill>
                <a:latin typeface="Anonymous Pro"/>
              </a:rPr>
              <a:t>Pull request em projetos no Github</a:t>
            </a:r>
          </a:p>
          <a:p>
            <a:pPr algn="l" marL="528320" indent="-264160" lvl="1">
              <a:lnSpc>
                <a:spcPts val="4480"/>
              </a:lnSpc>
              <a:buFont typeface="Arial"/>
              <a:buChar char="•"/>
            </a:pPr>
            <a:r>
              <a:rPr lang="en-US" sz="3200" spc="96">
                <a:solidFill>
                  <a:srgbClr val="000000"/>
                </a:solidFill>
                <a:latin typeface="Anonymous Pro"/>
              </a:rPr>
              <a:t>Client Git Kraken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1923251">
            <a:off x="-1272028" y="7293079"/>
            <a:ext cx="6740826" cy="276373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8DE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225417" y="-319092"/>
            <a:ext cx="13389746" cy="10925183"/>
          </a:xfrm>
          <a:prstGeom prst="rect">
            <a:avLst/>
          </a:prstGeom>
          <a:solidFill>
            <a:srgbClr val="000000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815825">
            <a:off x="4286037" y="9119649"/>
            <a:ext cx="6485282" cy="2334702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087282" y="1183901"/>
            <a:ext cx="2637315" cy="8122822"/>
            <a:chOff x="0" y="0"/>
            <a:chExt cx="3516421" cy="10830430"/>
          </a:xfrm>
        </p:grpSpPr>
        <p:sp>
          <p:nvSpPr>
            <p:cNvPr name="TextBox 5" id="5"/>
            <p:cNvSpPr txBox="true"/>
            <p:nvPr/>
          </p:nvSpPr>
          <p:spPr>
            <a:xfrm rot="-5400000">
              <a:off x="-4500738" y="4500738"/>
              <a:ext cx="10830430" cy="18289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>
                  <a:solidFill>
                    <a:srgbClr val="000000"/>
                  </a:solidFill>
                  <a:latin typeface="Poppins Bold"/>
                </a:rPr>
                <a:t>Repositorios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-5400000">
              <a:off x="-1674869" y="5574575"/>
              <a:ext cx="9449840" cy="9327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44"/>
                </a:lnSpc>
              </a:pP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117167" y="1691207"/>
            <a:ext cx="882199" cy="189720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097795" y="2077881"/>
            <a:ext cx="1723387" cy="1051266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274368">
            <a:off x="14568177" y="-2941121"/>
            <a:ext cx="4562182" cy="4334073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8273688" y="6170621"/>
            <a:ext cx="1371600" cy="1371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3536496" y="6503910"/>
            <a:ext cx="2043542" cy="70502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rcRect l="84596" t="16160" r="1674" b="27771"/>
          <a:stretch>
            <a:fillRect/>
          </a:stretch>
        </p:blipFill>
        <p:spPr>
          <a:xfrm flipH="false" flipV="false" rot="0">
            <a:off x="9091395" y="0"/>
            <a:ext cx="4513902" cy="103697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5753" t="16395" r="335" b="0"/>
          <a:stretch>
            <a:fillRect/>
          </a:stretch>
        </p:blipFill>
        <p:spPr>
          <a:xfrm flipH="false" flipV="false" rot="0">
            <a:off x="200626" y="664985"/>
            <a:ext cx="17886747" cy="8957029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525519" y="1601845"/>
            <a:ext cx="9505286" cy="1335467"/>
            <a:chOff x="0" y="0"/>
            <a:chExt cx="2210566" cy="310578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2210566" cy="310578"/>
            </a:xfrm>
            <a:custGeom>
              <a:avLst/>
              <a:gdLst/>
              <a:ahLst/>
              <a:cxnLst/>
              <a:rect r="r" b="b" t="t" l="l"/>
              <a:pathLst>
                <a:path h="310578" w="2210566">
                  <a:moveTo>
                    <a:pt x="0" y="0"/>
                  </a:moveTo>
                  <a:lnTo>
                    <a:pt x="0" y="310578"/>
                  </a:lnTo>
                  <a:lnTo>
                    <a:pt x="2210566" y="310578"/>
                  </a:lnTo>
                  <a:lnTo>
                    <a:pt x="2210566" y="0"/>
                  </a:lnTo>
                  <a:lnTo>
                    <a:pt x="0" y="0"/>
                  </a:lnTo>
                  <a:close/>
                  <a:moveTo>
                    <a:pt x="2149606" y="249618"/>
                  </a:moveTo>
                  <a:lnTo>
                    <a:pt x="59690" y="249618"/>
                  </a:lnTo>
                  <a:lnTo>
                    <a:pt x="59690" y="59690"/>
                  </a:lnTo>
                  <a:lnTo>
                    <a:pt x="2149606" y="59690"/>
                  </a:lnTo>
                  <a:lnTo>
                    <a:pt x="2149606" y="249618"/>
                  </a:lnTo>
                  <a:close/>
                </a:path>
              </a:pathLst>
            </a:custGeom>
            <a:solidFill>
              <a:srgbClr val="FF4297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536872" y="560270"/>
            <a:ext cx="3751128" cy="3461090"/>
            <a:chOff x="0" y="0"/>
            <a:chExt cx="872369" cy="804917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872369" cy="804917"/>
            </a:xfrm>
            <a:custGeom>
              <a:avLst/>
              <a:gdLst/>
              <a:ahLst/>
              <a:cxnLst/>
              <a:rect r="r" b="b" t="t" l="l"/>
              <a:pathLst>
                <a:path h="804917" w="872369">
                  <a:moveTo>
                    <a:pt x="0" y="0"/>
                  </a:moveTo>
                  <a:lnTo>
                    <a:pt x="0" y="804917"/>
                  </a:lnTo>
                  <a:lnTo>
                    <a:pt x="872369" y="804917"/>
                  </a:lnTo>
                  <a:lnTo>
                    <a:pt x="872369" y="0"/>
                  </a:lnTo>
                  <a:lnTo>
                    <a:pt x="0" y="0"/>
                  </a:lnTo>
                  <a:close/>
                  <a:moveTo>
                    <a:pt x="811409" y="743957"/>
                  </a:moveTo>
                  <a:lnTo>
                    <a:pt x="59690" y="743957"/>
                  </a:lnTo>
                  <a:lnTo>
                    <a:pt x="59690" y="59690"/>
                  </a:lnTo>
                  <a:lnTo>
                    <a:pt x="811409" y="59690"/>
                  </a:lnTo>
                  <a:lnTo>
                    <a:pt x="811409" y="743957"/>
                  </a:lnTo>
                  <a:close/>
                </a:path>
              </a:pathLst>
            </a:custGeom>
            <a:solidFill>
              <a:srgbClr val="58DEEB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4391357" y="3353627"/>
            <a:ext cx="9505286" cy="6268388"/>
            <a:chOff x="0" y="0"/>
            <a:chExt cx="2210566" cy="1457787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2210566" cy="1457787"/>
            </a:xfrm>
            <a:custGeom>
              <a:avLst/>
              <a:gdLst/>
              <a:ahLst/>
              <a:cxnLst/>
              <a:rect r="r" b="b" t="t" l="l"/>
              <a:pathLst>
                <a:path h="1457787" w="2210566">
                  <a:moveTo>
                    <a:pt x="0" y="0"/>
                  </a:moveTo>
                  <a:lnTo>
                    <a:pt x="0" y="1457787"/>
                  </a:lnTo>
                  <a:lnTo>
                    <a:pt x="2210566" y="1457787"/>
                  </a:lnTo>
                  <a:lnTo>
                    <a:pt x="2210566" y="0"/>
                  </a:lnTo>
                  <a:lnTo>
                    <a:pt x="0" y="0"/>
                  </a:lnTo>
                  <a:close/>
                  <a:moveTo>
                    <a:pt x="2149606" y="1396827"/>
                  </a:moveTo>
                  <a:lnTo>
                    <a:pt x="59690" y="1396827"/>
                  </a:lnTo>
                  <a:lnTo>
                    <a:pt x="59690" y="59690"/>
                  </a:lnTo>
                  <a:lnTo>
                    <a:pt x="2149606" y="59690"/>
                  </a:lnTo>
                  <a:lnTo>
                    <a:pt x="2149606" y="1396827"/>
                  </a:lnTo>
                  <a:close/>
                </a:path>
              </a:pathLst>
            </a:custGeom>
            <a:solidFill>
              <a:srgbClr val="7ED957"/>
            </a:solidFill>
          </p:spPr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429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5988059"/>
            <a:ext cx="4857750" cy="2577404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372067" y="6195692"/>
            <a:ext cx="4171015" cy="2732196"/>
            <a:chOff x="0" y="0"/>
            <a:chExt cx="5561354" cy="364292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3098454"/>
              <a:ext cx="5561354" cy="5444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66675"/>
              <a:ext cx="5458610" cy="30843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20"/>
                </a:lnSpc>
              </a:pPr>
              <a:r>
                <a:rPr lang="en-US" sz="3300" spc="99">
                  <a:solidFill>
                    <a:srgbClr val="FFFFFF"/>
                  </a:solidFill>
                  <a:latin typeface="Poppins Bold"/>
                </a:rPr>
                <a:t>CRIAR REPOSITÓRIO</a:t>
              </a:r>
            </a:p>
            <a:p>
              <a:pPr algn="l">
                <a:lnSpc>
                  <a:spcPts val="4620"/>
                </a:lnSpc>
              </a:pPr>
              <a:r>
                <a:rPr lang="en-US" sz="3300" spc="99">
                  <a:solidFill>
                    <a:srgbClr val="FFFFFF"/>
                  </a:solidFill>
                  <a:latin typeface="Poppins Bold"/>
                </a:rPr>
                <a:t>COM NOME </a:t>
              </a:r>
            </a:p>
            <a:p>
              <a:pPr algn="l">
                <a:lnSpc>
                  <a:spcPts val="4620"/>
                </a:lnSpc>
              </a:pPr>
              <a:r>
                <a:rPr lang="en-US" sz="3300" spc="99">
                  <a:solidFill>
                    <a:srgbClr val="FFFFFF"/>
                  </a:solidFill>
                  <a:latin typeface="Poppins Bold"/>
                </a:rPr>
                <a:t>WORKSHOP_GIT</a:t>
              </a:r>
            </a:p>
          </p:txBody>
        </p:sp>
      </p:grpSp>
      <p:sp>
        <p:nvSpPr>
          <p:cNvPr name="AutoShape 6" id="6"/>
          <p:cNvSpPr/>
          <p:nvPr/>
        </p:nvSpPr>
        <p:spPr>
          <a:xfrm rot="0">
            <a:off x="6715125" y="5988059"/>
            <a:ext cx="4857750" cy="2577404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7" id="7"/>
          <p:cNvGrpSpPr/>
          <p:nvPr/>
        </p:nvGrpSpPr>
        <p:grpSpPr>
          <a:xfrm rot="0">
            <a:off x="7058492" y="6420041"/>
            <a:ext cx="4171015" cy="1558650"/>
            <a:chOff x="0" y="0"/>
            <a:chExt cx="5561354" cy="207820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533726"/>
              <a:ext cx="5561354" cy="5444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66675"/>
              <a:ext cx="5458610" cy="15196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20"/>
                </a:lnSpc>
              </a:pPr>
              <a:r>
                <a:rPr lang="en-US" sz="3300" spc="99">
                  <a:solidFill>
                    <a:srgbClr val="FFFFFF"/>
                  </a:solidFill>
                  <a:latin typeface="Poppins Bold"/>
                </a:rPr>
                <a:t>FAÇA UPLOAD DA APRESENTAÇÃO</a:t>
              </a:r>
            </a:p>
          </p:txBody>
        </p:sp>
      </p:grpSp>
      <p:sp>
        <p:nvSpPr>
          <p:cNvPr name="AutoShape 10" id="10"/>
          <p:cNvSpPr/>
          <p:nvPr/>
        </p:nvSpPr>
        <p:spPr>
          <a:xfrm rot="0">
            <a:off x="12401550" y="5988059"/>
            <a:ext cx="4857750" cy="2577404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11" id="11"/>
          <p:cNvGrpSpPr/>
          <p:nvPr/>
        </p:nvGrpSpPr>
        <p:grpSpPr>
          <a:xfrm rot="0">
            <a:off x="12744917" y="6277120"/>
            <a:ext cx="4171015" cy="2145422"/>
            <a:chOff x="0" y="0"/>
            <a:chExt cx="5561354" cy="2860563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2316090"/>
              <a:ext cx="5561354" cy="5444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66675"/>
              <a:ext cx="5458610" cy="23020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20"/>
                </a:lnSpc>
              </a:pPr>
              <a:r>
                <a:rPr lang="en-US" sz="3300" spc="99">
                  <a:solidFill>
                    <a:srgbClr val="FFFFFF"/>
                  </a:solidFill>
                  <a:latin typeface="Poppins Bold"/>
                </a:rPr>
                <a:t>FAÇA UPLOAD DA LISTA DE COMANDOS</a:t>
              </a: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274368">
            <a:off x="5227844" y="-3787473"/>
            <a:ext cx="6701971" cy="6366872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815825">
            <a:off x="-953836" y="-227880"/>
            <a:ext cx="6485282" cy="2334702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1304313">
            <a:off x="11786792" y="-5488424"/>
            <a:ext cx="8312727" cy="82296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5562600" y="3100217"/>
            <a:ext cx="7162800" cy="207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000000"/>
                </a:solidFill>
                <a:latin typeface="Alegreya Sans SC Black"/>
              </a:rPr>
              <a:t>EXERCÍCIO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429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7049" t="16490" r="2973" b="0"/>
          <a:stretch>
            <a:fillRect/>
          </a:stretch>
        </p:blipFill>
        <p:spPr>
          <a:xfrm flipH="false" flipV="false" rot="0">
            <a:off x="-434276" y="53141"/>
            <a:ext cx="19602577" cy="10233859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3086979" y="6758874"/>
            <a:ext cx="8229600" cy="2692580"/>
            <a:chOff x="0" y="0"/>
            <a:chExt cx="1913890" cy="626191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913890" cy="626191"/>
            </a:xfrm>
            <a:custGeom>
              <a:avLst/>
              <a:gdLst/>
              <a:ahLst/>
              <a:cxnLst/>
              <a:rect r="r" b="b" t="t" l="l"/>
              <a:pathLst>
                <a:path h="626191" w="1913890">
                  <a:moveTo>
                    <a:pt x="0" y="0"/>
                  </a:moveTo>
                  <a:lnTo>
                    <a:pt x="0" y="626191"/>
                  </a:lnTo>
                  <a:lnTo>
                    <a:pt x="1913890" y="626191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565231"/>
                  </a:moveTo>
                  <a:lnTo>
                    <a:pt x="59690" y="565231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565231"/>
                  </a:lnTo>
                  <a:close/>
                </a:path>
              </a:pathLst>
            </a:custGeom>
            <a:solidFill>
              <a:srgbClr val="FF4297"/>
            </a:solidFill>
          </p:spPr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429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1156" y="1842968"/>
            <a:ext cx="13909483" cy="4225520"/>
            <a:chOff x="0" y="0"/>
            <a:chExt cx="18545977" cy="563402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595478"/>
              <a:ext cx="18545977" cy="27627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160"/>
                </a:lnSpc>
              </a:pPr>
              <a:r>
                <a:rPr lang="en-US" sz="6800" spc="204">
                  <a:solidFill>
                    <a:srgbClr val="000000"/>
                  </a:solidFill>
                  <a:latin typeface="Poppins Bold"/>
                </a:rPr>
                <a:t>CRIANDO UM REPOSITÓRIO LOCAL E REMOTO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9525"/>
              <a:ext cx="14991905" cy="9232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45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896747"/>
              <a:ext cx="14567705" cy="7372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20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915811">
            <a:off x="1754336" y="8521354"/>
            <a:ext cx="8950269" cy="438563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880760">
            <a:off x="-1606736" y="8116908"/>
            <a:ext cx="7803697" cy="741351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270638" y="4319575"/>
            <a:ext cx="6264667" cy="620202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1042175">
            <a:off x="11808753" y="7551018"/>
            <a:ext cx="6923770" cy="283874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7865" r="0" b="786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429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1074" y="1387674"/>
            <a:ext cx="15945152" cy="4144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59"/>
              </a:lnSpc>
            </a:pPr>
            <a:r>
              <a:rPr lang="en-US" sz="6800" spc="204">
                <a:solidFill>
                  <a:srgbClr val="000000"/>
                </a:solidFill>
                <a:latin typeface="Poppins Bold"/>
              </a:rPr>
              <a:t>GIT INIT</a:t>
            </a:r>
          </a:p>
          <a:p>
            <a:pPr algn="l">
              <a:lnSpc>
                <a:spcPts val="8159"/>
              </a:lnSpc>
            </a:pPr>
          </a:p>
          <a:p>
            <a:pPr algn="l">
              <a:lnSpc>
                <a:spcPts val="8160"/>
              </a:lnSpc>
            </a:pPr>
            <a:r>
              <a:rPr lang="en-US" sz="6800" spc="204">
                <a:solidFill>
                  <a:srgbClr val="000000"/>
                </a:solidFill>
                <a:latin typeface="Poppins Bold"/>
              </a:rPr>
              <a:t> FAZ COM QUE O GIT COMECE A GERENCIAR UM PASTA/PROJETO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915811">
            <a:off x="1754336" y="8521354"/>
            <a:ext cx="8950269" cy="43856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880760">
            <a:off x="-1606736" y="8116908"/>
            <a:ext cx="7803697" cy="741351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270638" y="4319575"/>
            <a:ext cx="6264667" cy="620202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1042175">
            <a:off x="11808753" y="7551018"/>
            <a:ext cx="6923770" cy="283874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E1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1074" y="1387674"/>
            <a:ext cx="15945152" cy="518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59"/>
              </a:lnSpc>
            </a:pPr>
            <a:r>
              <a:rPr lang="en-US" sz="6800" spc="204">
                <a:solidFill>
                  <a:srgbClr val="000000"/>
                </a:solidFill>
                <a:latin typeface="Poppins Bold"/>
              </a:rPr>
              <a:t>GIT </a:t>
            </a:r>
            <a:r>
              <a:rPr lang="en-US" sz="6799" spc="203">
                <a:solidFill>
                  <a:srgbClr val="000000"/>
                </a:solidFill>
                <a:latin typeface="Poppins Bold"/>
              </a:rPr>
              <a:t>REMOTE ADD ORIGIN &lt;URL&gt;</a:t>
            </a:r>
          </a:p>
          <a:p>
            <a:pPr algn="l">
              <a:lnSpc>
                <a:spcPts val="8159"/>
              </a:lnSpc>
            </a:pPr>
          </a:p>
          <a:p>
            <a:pPr algn="l">
              <a:lnSpc>
                <a:spcPts val="8160"/>
              </a:lnSpc>
            </a:pPr>
            <a:r>
              <a:rPr lang="en-US" sz="6800" spc="204">
                <a:solidFill>
                  <a:srgbClr val="000000"/>
                </a:solidFill>
                <a:latin typeface="Poppins Bold"/>
              </a:rPr>
              <a:t> FAZ COM QUE O GIT SAIBA PARA QUAL REPOSITÓRIO REMOTO ELE DEVE ENVIAR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915811">
            <a:off x="1754336" y="8521354"/>
            <a:ext cx="8950269" cy="43856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880760">
            <a:off x="-1606736" y="8116908"/>
            <a:ext cx="7803697" cy="741351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270638" y="4319575"/>
            <a:ext cx="6264667" cy="620202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1042175">
            <a:off x="11808753" y="7551018"/>
            <a:ext cx="6923770" cy="283874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E1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1074" y="1387674"/>
            <a:ext cx="15945152" cy="4144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59"/>
              </a:lnSpc>
            </a:pPr>
            <a:r>
              <a:rPr lang="en-US" sz="6800" spc="204">
                <a:solidFill>
                  <a:srgbClr val="000000"/>
                </a:solidFill>
                <a:latin typeface="Poppins Bold"/>
              </a:rPr>
              <a:t>GIT </a:t>
            </a:r>
            <a:r>
              <a:rPr lang="en-US" sz="6799" spc="203">
                <a:solidFill>
                  <a:srgbClr val="000000"/>
                </a:solidFill>
                <a:latin typeface="Poppins Bold"/>
              </a:rPr>
              <a:t>CLONE &lt;URL&gt;</a:t>
            </a:r>
          </a:p>
          <a:p>
            <a:pPr algn="l">
              <a:lnSpc>
                <a:spcPts val="8159"/>
              </a:lnSpc>
            </a:pPr>
          </a:p>
          <a:p>
            <a:pPr algn="l">
              <a:lnSpc>
                <a:spcPts val="8160"/>
              </a:lnSpc>
            </a:pPr>
            <a:r>
              <a:rPr lang="en-US" sz="6800" spc="204">
                <a:solidFill>
                  <a:srgbClr val="000000"/>
                </a:solidFill>
                <a:latin typeface="Poppins Bold"/>
              </a:rPr>
              <a:t> COPIA UM REPOSITÓRIO REMOTO PARA LOCAL.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915811">
            <a:off x="1754336" y="8521354"/>
            <a:ext cx="8950269" cy="43856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880760">
            <a:off x="-1606736" y="8116908"/>
            <a:ext cx="7803697" cy="741351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270638" y="4319575"/>
            <a:ext cx="6264667" cy="620202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1042175">
            <a:off x="11808753" y="7551018"/>
            <a:ext cx="6923770" cy="283874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429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1074" y="1387674"/>
            <a:ext cx="15945152" cy="6216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59"/>
              </a:lnSpc>
            </a:pPr>
            <a:r>
              <a:rPr lang="en-US" sz="6800" spc="204">
                <a:solidFill>
                  <a:srgbClr val="000000"/>
                </a:solidFill>
                <a:latin typeface="Poppins Bold"/>
              </a:rPr>
              <a:t>GIT </a:t>
            </a:r>
            <a:r>
              <a:rPr lang="en-US" sz="6799" spc="203">
                <a:solidFill>
                  <a:srgbClr val="000000"/>
                </a:solidFill>
                <a:latin typeface="Poppins Bold"/>
              </a:rPr>
              <a:t>BRANCH</a:t>
            </a:r>
          </a:p>
          <a:p>
            <a:pPr algn="l">
              <a:lnSpc>
                <a:spcPts val="8159"/>
              </a:lnSpc>
            </a:pPr>
          </a:p>
          <a:p>
            <a:pPr algn="l">
              <a:lnSpc>
                <a:spcPts val="8159"/>
              </a:lnSpc>
            </a:pPr>
            <a:r>
              <a:rPr lang="en-US" sz="6800" spc="204">
                <a:solidFill>
                  <a:srgbClr val="000000"/>
                </a:solidFill>
                <a:latin typeface="Poppins Bold"/>
              </a:rPr>
              <a:t> RAMIFICAÇÃO A PARTIR DE UM PONTO DO SEU CÓDIGO.</a:t>
            </a:r>
          </a:p>
          <a:p>
            <a:pPr algn="l">
              <a:lnSpc>
                <a:spcPts val="8160"/>
              </a:lnSpc>
            </a:pPr>
            <a:r>
              <a:rPr lang="en-US" sz="6800" spc="204">
                <a:solidFill>
                  <a:srgbClr val="000000"/>
                </a:solidFill>
                <a:latin typeface="Poppins Bold"/>
              </a:rPr>
              <a:t>FAZ REFERÊNCIA PARA UM PONTO DO SEU RAMO BASE.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915811">
            <a:off x="1754336" y="8521354"/>
            <a:ext cx="8950269" cy="43856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880760">
            <a:off x="-1606736" y="8116908"/>
            <a:ext cx="7803697" cy="741351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270638" y="4319575"/>
            <a:ext cx="6264667" cy="620202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1042175">
            <a:off x="11808753" y="7551018"/>
            <a:ext cx="6923770" cy="283874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268747"/>
            <a:ext cx="7818426" cy="3411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Poppins Bold"/>
              </a:rPr>
              <a:t>Conceito de sistema de versionamento de arquivos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2952727" y="5997799"/>
            <a:ext cx="7770069" cy="4895144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1047535" y="5235017"/>
            <a:ext cx="7577285" cy="4617703"/>
          </a:xfrm>
          <a:prstGeom prst="rect">
            <a:avLst/>
          </a:prstGeom>
          <a:solidFill>
            <a:srgbClr val="FF4297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1588001" y="5512239"/>
            <a:ext cx="6471223" cy="4109577"/>
            <a:chOff x="0" y="0"/>
            <a:chExt cx="8628297" cy="547943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863992"/>
              <a:ext cx="8526697" cy="46154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 spc="84">
                  <a:solidFill>
                    <a:srgbClr val="000000"/>
                  </a:solidFill>
                  <a:latin typeface="Anonymous Pro"/>
                </a:rPr>
                <a:t>Um sistema de controle de versão permite que diversas pessoas trabalhem sobre o mesmo conjunto de documentos ao mesmo tempo e minimiza o desgaste provocado por problemas com conflitos de edições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66675"/>
              <a:ext cx="8628297" cy="7372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20"/>
                </a:lnSpc>
              </a:pPr>
              <a:r>
                <a:rPr lang="en-US" sz="3300" spc="99">
                  <a:solidFill>
                    <a:srgbClr val="000000"/>
                  </a:solidFill>
                  <a:latin typeface="Poppins Bold"/>
                </a:rPr>
                <a:t>Trabalho em equipe</a:t>
              </a:r>
            </a:p>
          </p:txBody>
        </p:sp>
      </p:grpSp>
      <p:sp>
        <p:nvSpPr>
          <p:cNvPr name="AutoShape 8" id="8"/>
          <p:cNvSpPr/>
          <p:nvPr/>
        </p:nvSpPr>
        <p:spPr>
          <a:xfrm rot="0">
            <a:off x="9700850" y="5235017"/>
            <a:ext cx="7577285" cy="4617703"/>
          </a:xfrm>
          <a:prstGeom prst="rect">
            <a:avLst/>
          </a:prstGeom>
          <a:solidFill>
            <a:srgbClr val="FF4297"/>
          </a:solidFill>
        </p:spPr>
      </p:sp>
      <p:grpSp>
        <p:nvGrpSpPr>
          <p:cNvPr name="Group 9" id="9"/>
          <p:cNvGrpSpPr/>
          <p:nvPr/>
        </p:nvGrpSpPr>
        <p:grpSpPr>
          <a:xfrm rot="0">
            <a:off x="10241317" y="5512239"/>
            <a:ext cx="7017983" cy="3917234"/>
            <a:chOff x="0" y="0"/>
            <a:chExt cx="9357311" cy="522297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942625"/>
              <a:ext cx="9247127" cy="4280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51"/>
                </a:lnSpc>
              </a:pPr>
              <a:r>
                <a:rPr lang="en-US" sz="3036" spc="91">
                  <a:solidFill>
                    <a:srgbClr val="000000"/>
                  </a:solidFill>
                  <a:latin typeface="Anonymous Pro"/>
                </a:rPr>
                <a:t>A maioria das implementações possibilita a divisão do projeto em várias linhas de desenvolvimento, que podem ser trabalhadas paralelamente, sem qu</a:t>
              </a:r>
              <a:r>
                <a:rPr lang="en-US" sz="3036" spc="91">
                  <a:solidFill>
                    <a:srgbClr val="000000"/>
                  </a:solidFill>
                  <a:latin typeface="Anonymous Pro"/>
                </a:rPr>
                <a:t>e uma interfira na outra.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76200"/>
              <a:ext cx="9357311" cy="8034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10"/>
                </a:lnSpc>
              </a:pPr>
              <a:r>
                <a:rPr lang="en-US" sz="3578" spc="107">
                  <a:solidFill>
                    <a:srgbClr val="000000"/>
                  </a:solidFill>
                  <a:latin typeface="Poppins Bold"/>
                </a:rPr>
                <a:t>Ramificação de projeto</a:t>
              </a:r>
            </a:p>
          </p:txBody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274368">
            <a:off x="13117115" y="-1344908"/>
            <a:ext cx="5804856" cy="5514613"/>
          </a:xfrm>
          <a:prstGeom prst="rect">
            <a:avLst/>
          </a:prstGeom>
        </p:spPr>
      </p:pic>
      <p:sp>
        <p:nvSpPr>
          <p:cNvPr name="AutoShape 13" id="13"/>
          <p:cNvSpPr/>
          <p:nvPr/>
        </p:nvSpPr>
        <p:spPr>
          <a:xfrm rot="0">
            <a:off x="9700850" y="1478297"/>
            <a:ext cx="7577285" cy="3139406"/>
          </a:xfrm>
          <a:prstGeom prst="rect">
            <a:avLst/>
          </a:prstGeom>
          <a:solidFill>
            <a:srgbClr val="FF4297"/>
          </a:solidFill>
        </p:spPr>
      </p:sp>
      <p:grpSp>
        <p:nvGrpSpPr>
          <p:cNvPr name="Group 14" id="14"/>
          <p:cNvGrpSpPr/>
          <p:nvPr/>
        </p:nvGrpSpPr>
        <p:grpSpPr>
          <a:xfrm rot="0">
            <a:off x="10241317" y="1972658"/>
            <a:ext cx="6471223" cy="2119464"/>
            <a:chOff x="0" y="0"/>
            <a:chExt cx="8628297" cy="2825952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863992"/>
              <a:ext cx="8526697" cy="19619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 spc="84">
                  <a:solidFill>
                    <a:srgbClr val="000000"/>
                  </a:solidFill>
                  <a:latin typeface="Anonymous Pro"/>
                </a:rPr>
                <a:t>Facilidade em desfazer e possibilidade de analisar o histórico do des</a:t>
              </a:r>
              <a:r>
                <a:rPr lang="en-US" sz="2800" spc="84">
                  <a:solidFill>
                    <a:srgbClr val="000000"/>
                  </a:solidFill>
                  <a:latin typeface="Anonymous Pro"/>
                </a:rPr>
                <a:t>envolvimento.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66675"/>
              <a:ext cx="8628297" cy="7372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20"/>
                </a:lnSpc>
              </a:pPr>
              <a:r>
                <a:rPr lang="en-US" sz="3300" spc="99">
                  <a:solidFill>
                    <a:srgbClr val="000000"/>
                  </a:solidFill>
                  <a:latin typeface="Poppins Bold"/>
                </a:rPr>
                <a:t>Controle do histórico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8DE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88214" y="1655678"/>
            <a:ext cx="17534308" cy="590313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4980596" y="4211005"/>
            <a:ext cx="1724025" cy="71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Abril Fatface"/>
              </a:rPr>
              <a:t>Master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980596" y="6505840"/>
            <a:ext cx="2019300" cy="71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Abril Fatface"/>
              </a:rPr>
              <a:t>Tarefa 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386719" y="574093"/>
            <a:ext cx="2635803" cy="823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7"/>
              </a:lnSpc>
              <a:spcBef>
                <a:spcPct val="0"/>
              </a:spcBef>
            </a:pPr>
            <a:r>
              <a:rPr lang="en-US" sz="4840">
                <a:solidFill>
                  <a:srgbClr val="000000"/>
                </a:solidFill>
                <a:latin typeface="Abril Fatface"/>
              </a:rPr>
              <a:t>Tarefa 2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278272"/>
            <a:ext cx="7818426" cy="2733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99"/>
              </a:lnSpc>
            </a:pPr>
            <a:r>
              <a:rPr lang="en-US" sz="8999">
                <a:solidFill>
                  <a:srgbClr val="FFFFFF"/>
                </a:solidFill>
                <a:latin typeface="Poppins Bold"/>
              </a:rPr>
              <a:t>Commit, push e pull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2952727" y="5997799"/>
            <a:ext cx="7770069" cy="4895144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1047535" y="5669297"/>
            <a:ext cx="7577285" cy="3139406"/>
          </a:xfrm>
          <a:prstGeom prst="rect">
            <a:avLst/>
          </a:prstGeom>
          <a:solidFill>
            <a:srgbClr val="FF4297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1588001" y="6096983"/>
            <a:ext cx="7036818" cy="1156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 spc="99">
                <a:solidFill>
                  <a:srgbClr val="000000"/>
                </a:solidFill>
                <a:latin typeface="Poppins Bold"/>
              </a:rPr>
              <a:t>GIT ADD *</a:t>
            </a:r>
          </a:p>
          <a:p>
            <a:pPr algn="l">
              <a:lnSpc>
                <a:spcPts val="4620"/>
              </a:lnSpc>
            </a:pPr>
            <a:r>
              <a:rPr lang="en-US" sz="3300" spc="99">
                <a:solidFill>
                  <a:srgbClr val="000000"/>
                </a:solidFill>
                <a:latin typeface="Poppins Bold"/>
              </a:rPr>
              <a:t>GIT ADD &lt;NOME DO ARQUIVO&gt;</a:t>
            </a:r>
          </a:p>
          <a:p>
            <a:pPr algn="l">
              <a:lnSpc>
                <a:spcPts val="4620"/>
              </a:lnSpc>
            </a:pPr>
            <a:r>
              <a:rPr lang="en-US" sz="3300" spc="99">
                <a:solidFill>
                  <a:srgbClr val="000000"/>
                </a:solidFill>
                <a:latin typeface="Poppins Bold"/>
              </a:rPr>
              <a:t>GIT COMMIT -M "TITULO"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9700850" y="5669297"/>
            <a:ext cx="7577285" cy="3139406"/>
          </a:xfrm>
          <a:prstGeom prst="rect">
            <a:avLst/>
          </a:prstGeom>
          <a:solidFill>
            <a:srgbClr val="FF4297"/>
          </a:solid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274368">
            <a:off x="13117115" y="-1344908"/>
            <a:ext cx="5804856" cy="5514613"/>
          </a:xfrm>
          <a:prstGeom prst="rect">
            <a:avLst/>
          </a:prstGeom>
        </p:spPr>
      </p:pic>
      <p:sp>
        <p:nvSpPr>
          <p:cNvPr name="AutoShape 8" id="8"/>
          <p:cNvSpPr/>
          <p:nvPr/>
        </p:nvSpPr>
        <p:spPr>
          <a:xfrm rot="0">
            <a:off x="8796414" y="1412398"/>
            <a:ext cx="9386156" cy="3139406"/>
          </a:xfrm>
          <a:prstGeom prst="rect">
            <a:avLst/>
          </a:prstGeom>
          <a:solidFill>
            <a:srgbClr val="FF4297"/>
          </a:solidFill>
        </p:spPr>
      </p:sp>
      <p:sp>
        <p:nvSpPr>
          <p:cNvPr name="TextBox 9" id="9"/>
          <p:cNvSpPr txBox="true"/>
          <p:nvPr/>
        </p:nvSpPr>
        <p:spPr>
          <a:xfrm rot="0">
            <a:off x="8896244" y="2088390"/>
            <a:ext cx="10026859" cy="1743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299" spc="98">
                <a:solidFill>
                  <a:srgbClr val="000000"/>
                </a:solidFill>
                <a:latin typeface="Poppins Bold"/>
              </a:rPr>
              <a:t>GIT PUSH </a:t>
            </a:r>
          </a:p>
          <a:p>
            <a:pPr algn="l">
              <a:lnSpc>
                <a:spcPts val="4620"/>
              </a:lnSpc>
            </a:pPr>
            <a:r>
              <a:rPr lang="en-US" sz="3299" spc="98">
                <a:solidFill>
                  <a:srgbClr val="000000"/>
                </a:solidFill>
                <a:latin typeface="Poppins Bold"/>
              </a:rPr>
              <a:t>GIT push --set-upstream origin master</a:t>
            </a:r>
          </a:p>
          <a:p>
            <a:pPr algn="l">
              <a:lnSpc>
                <a:spcPts val="461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971083" y="6641846"/>
            <a:ext cx="7036818" cy="1156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 spc="99">
                <a:solidFill>
                  <a:srgbClr val="000000"/>
                </a:solidFill>
                <a:latin typeface="Poppins Bold"/>
              </a:rPr>
              <a:t>GIT PULL</a:t>
            </a:r>
          </a:p>
          <a:p>
            <a:pPr algn="l">
              <a:lnSpc>
                <a:spcPts val="4620"/>
              </a:lnSpc>
            </a:pP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429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954014"/>
            <a:ext cx="13909483" cy="3189486"/>
            <a:chOff x="0" y="0"/>
            <a:chExt cx="18545977" cy="425264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595478"/>
              <a:ext cx="18545977" cy="13813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160"/>
                </a:lnSpc>
              </a:pPr>
              <a:r>
                <a:rPr lang="en-US" sz="6800" spc="204">
                  <a:solidFill>
                    <a:srgbClr val="000000"/>
                  </a:solidFill>
                  <a:latin typeface="Poppins Bold"/>
                </a:rPr>
                <a:t>GIT MERGE &lt; BRANCH&gt;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9525"/>
              <a:ext cx="14991905" cy="9232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45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515368"/>
              <a:ext cx="14567705" cy="7372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20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915811">
            <a:off x="1754336" y="8521354"/>
            <a:ext cx="8950269" cy="438563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880760">
            <a:off x="-1606736" y="8116908"/>
            <a:ext cx="7803697" cy="741351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270638" y="4319575"/>
            <a:ext cx="6264667" cy="620202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1042175">
            <a:off x="11808753" y="7551018"/>
            <a:ext cx="6923770" cy="283874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8DE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26483" b="64391"/>
          <a:stretch>
            <a:fillRect/>
          </a:stretch>
        </p:blipFill>
        <p:spPr>
          <a:xfrm flipH="false" flipV="false" rot="0">
            <a:off x="3376270" y="1842968"/>
            <a:ext cx="12566865" cy="445403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68930" r="0" b="0"/>
          <a:stretch>
            <a:fillRect/>
          </a:stretch>
        </p:blipFill>
        <p:spPr>
          <a:xfrm flipH="false" flipV="false" rot="0">
            <a:off x="2643430" y="6651998"/>
            <a:ext cx="15988806" cy="363500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186275" y="417195"/>
            <a:ext cx="12566865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0"/>
              </a:lnSpc>
              <a:spcBef>
                <a:spcPct val="0"/>
              </a:spcBef>
            </a:pPr>
            <a:r>
              <a:rPr lang="en-US" sz="6400">
                <a:solidFill>
                  <a:srgbClr val="000000"/>
                </a:solidFill>
                <a:latin typeface="Abril Fatface"/>
              </a:rPr>
              <a:t>Sem Merge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86275" y="5552813"/>
            <a:ext cx="12566865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0"/>
              </a:lnSpc>
              <a:spcBef>
                <a:spcPct val="0"/>
              </a:spcBef>
            </a:pPr>
            <a:r>
              <a:rPr lang="en-US" sz="6400">
                <a:solidFill>
                  <a:srgbClr val="000000"/>
                </a:solidFill>
                <a:latin typeface="Abril Fatface"/>
              </a:rPr>
              <a:t>Com Merge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429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10196856">
            <a:off x="2897128" y="-449694"/>
            <a:ext cx="4430042" cy="279092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85977">
            <a:off x="-2003834" y="900299"/>
            <a:ext cx="7776175" cy="618205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9451" r="0" b="9451"/>
          <a:stretch>
            <a:fillRect/>
          </a:stretch>
        </p:blipFill>
        <p:spPr>
          <a:xfrm flipH="false" flipV="false" rot="222706">
            <a:off x="1369314" y="2856254"/>
            <a:ext cx="5418376" cy="660777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764474" y="2855365"/>
            <a:ext cx="9042973" cy="990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spc="84">
                <a:solidFill>
                  <a:srgbClr val="000000"/>
                </a:solidFill>
                <a:latin typeface="Anonymous Pro"/>
              </a:rPr>
              <a:t>Neste arquivo configuramos quais arquivos o GIT deve ignorarem seu rastreamento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764474" y="738501"/>
            <a:ext cx="9494826" cy="1012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73"/>
              </a:lnSpc>
            </a:pPr>
            <a:r>
              <a:rPr lang="en-US" sz="9000">
                <a:solidFill>
                  <a:srgbClr val="000000"/>
                </a:solidFill>
                <a:latin typeface="Poppins Bold"/>
              </a:rPr>
              <a:t>G</a:t>
            </a:r>
            <a:r>
              <a:rPr lang="en-US" sz="5766">
                <a:solidFill>
                  <a:srgbClr val="000000"/>
                </a:solidFill>
                <a:latin typeface="Arimo"/>
              </a:rPr>
              <a:t>itIgnore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64474" y="2148595"/>
            <a:ext cx="9142208" cy="569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 spc="99">
                <a:solidFill>
                  <a:srgbClr val="000000"/>
                </a:solidFill>
                <a:latin typeface="Poppins Bold"/>
              </a:rPr>
              <a:t>Arquivo de configuração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274368">
            <a:off x="-1590972" y="6561188"/>
            <a:ext cx="6228914" cy="591746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8DE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834707"/>
            <a:ext cx="3464450" cy="1743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 spc="99">
                <a:solidFill>
                  <a:srgbClr val="000000"/>
                </a:solidFill>
                <a:latin typeface="Poppins Bold"/>
              </a:rPr>
              <a:t>Faça Pequenos Commits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410486" y="877446"/>
            <a:ext cx="13467028" cy="1371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Poppins Bold"/>
              </a:rPr>
              <a:t>Boas Práticas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286787" y="4831512"/>
            <a:ext cx="3464450" cy="569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 spc="99">
                <a:solidFill>
                  <a:srgbClr val="000000"/>
                </a:solidFill>
                <a:latin typeface="Poppins Bold"/>
              </a:rPr>
              <a:t>Use branchs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515248" y="4831512"/>
            <a:ext cx="3464450" cy="1743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 spc="99">
                <a:solidFill>
                  <a:srgbClr val="000000"/>
                </a:solidFill>
                <a:latin typeface="Poppins Bold"/>
              </a:rPr>
              <a:t>Utilize um fluxo bem definido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794850" y="4834707"/>
            <a:ext cx="3464450" cy="2329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 spc="99">
                <a:solidFill>
                  <a:srgbClr val="000000"/>
                </a:solidFill>
                <a:latin typeface="Poppins Bold"/>
              </a:rPr>
              <a:t>Integre seu código o mais rápido possível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16141" y="3195263"/>
            <a:ext cx="18361848" cy="1088844"/>
            <a:chOff x="0" y="0"/>
            <a:chExt cx="24482464" cy="1451792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175040"/>
              <a:ext cx="24482464" cy="1101711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1393122" y="0"/>
              <a:ext cx="1466456" cy="1451792"/>
            </a:xfrm>
            <a:prstGeom prst="rect">
              <a:avLst/>
            </a:prstGeom>
          </p:spPr>
        </p:pic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-10800000">
              <a:off x="7070571" y="0"/>
              <a:ext cx="1466456" cy="1451792"/>
            </a:xfrm>
            <a:prstGeom prst="rect">
              <a:avLst/>
            </a:prstGeom>
          </p:spPr>
        </p:pic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12708519" y="0"/>
              <a:ext cx="1466456" cy="1451792"/>
            </a:xfrm>
            <a:prstGeom prst="rect">
              <a:avLst/>
            </a:prstGeom>
          </p:spPr>
        </p:pic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-10800000">
              <a:off x="18414655" y="0"/>
              <a:ext cx="1466456" cy="1451792"/>
            </a:xfrm>
            <a:prstGeom prst="rect">
              <a:avLst/>
            </a:prstGeom>
          </p:spPr>
        </p:pic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435321">
            <a:off x="12655811" y="8731521"/>
            <a:ext cx="5742528" cy="2354436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880760">
            <a:off x="5879733" y="8441715"/>
            <a:ext cx="5698718" cy="5413782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-392775" y="8378329"/>
            <a:ext cx="4661351" cy="403206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429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6524395"/>
            <a:ext cx="10251294" cy="2733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99"/>
              </a:lnSpc>
            </a:pPr>
            <a:r>
              <a:rPr lang="en-US" sz="9000">
                <a:solidFill>
                  <a:srgbClr val="000000"/>
                </a:solidFill>
                <a:latin typeface="Poppins Bold"/>
              </a:rPr>
              <a:t>Fork</a:t>
            </a:r>
          </a:p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Poppins Bold"/>
              </a:rPr>
              <a:t>PullRequest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572750" y="1028700"/>
            <a:ext cx="6686550" cy="2419539"/>
            <a:chOff x="0" y="0"/>
            <a:chExt cx="8915400" cy="3226052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8915400" cy="3226052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852095" y="819866"/>
              <a:ext cx="7211210" cy="15196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620"/>
                </a:lnSpc>
              </a:pPr>
              <a:r>
                <a:rPr lang="en-US" sz="3300" spc="99">
                  <a:solidFill>
                    <a:srgbClr val="FFFFFF"/>
                  </a:solidFill>
                  <a:latin typeface="Poppins Bold"/>
                </a:rPr>
                <a:t>Coisas que vocês vão ouvir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463865" y="5491559"/>
            <a:ext cx="8312727" cy="8229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1331611" y="-763013"/>
            <a:ext cx="6653989" cy="419201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274368">
            <a:off x="2951381" y="-1697065"/>
            <a:ext cx="5738452" cy="545152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1849" t="0" r="6537" b="231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8DE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902771"/>
            <a:ext cx="3464450" cy="1689198"/>
            <a:chOff x="0" y="0"/>
            <a:chExt cx="4619267" cy="225226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707791"/>
              <a:ext cx="4506794" cy="5444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66675"/>
              <a:ext cx="4619267" cy="15196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20"/>
                </a:lnSpc>
              </a:pPr>
              <a:r>
                <a:rPr lang="en-US" sz="3300" spc="99">
                  <a:solidFill>
                    <a:srgbClr val="000000"/>
                  </a:solidFill>
                  <a:latin typeface="Poppins Bold"/>
                </a:rPr>
                <a:t>1989 </a:t>
              </a:r>
            </a:p>
            <a:p>
              <a:pPr algn="l">
                <a:lnSpc>
                  <a:spcPts val="4620"/>
                </a:lnSpc>
              </a:pPr>
              <a:r>
                <a:rPr lang="en-US" sz="3300" spc="99">
                  <a:solidFill>
                    <a:srgbClr val="000000"/>
                  </a:solidFill>
                  <a:latin typeface="Poppins Bold"/>
                </a:rPr>
                <a:t>CVS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71251" y="685857"/>
            <a:ext cx="16987064" cy="274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Poppins Bold"/>
              </a:rPr>
              <a:t>Linha do tempo de sistemas de versionamento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286787" y="5899576"/>
            <a:ext cx="3464450" cy="1689198"/>
            <a:chOff x="0" y="0"/>
            <a:chExt cx="4619267" cy="225226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707791"/>
              <a:ext cx="4506794" cy="5444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66675"/>
              <a:ext cx="4619267" cy="15196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20"/>
                </a:lnSpc>
              </a:pPr>
              <a:r>
                <a:rPr lang="en-US" sz="3300" spc="99">
                  <a:solidFill>
                    <a:srgbClr val="000000"/>
                  </a:solidFill>
                  <a:latin typeface="Poppins Bold"/>
                </a:rPr>
                <a:t>2004</a:t>
              </a:r>
            </a:p>
            <a:p>
              <a:pPr algn="l">
                <a:lnSpc>
                  <a:spcPts val="4620"/>
                </a:lnSpc>
              </a:pPr>
              <a:r>
                <a:rPr lang="en-US" sz="3300" spc="99">
                  <a:solidFill>
                    <a:srgbClr val="000000"/>
                  </a:solidFill>
                  <a:latin typeface="Poppins Bold"/>
                </a:rPr>
                <a:t>SVN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515248" y="5899576"/>
            <a:ext cx="3464450" cy="1689198"/>
            <a:chOff x="0" y="0"/>
            <a:chExt cx="4619267" cy="2252265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707791"/>
              <a:ext cx="4506794" cy="5444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399" spc="71">
                  <a:solidFill>
                    <a:srgbClr val="000000"/>
                  </a:solidFill>
                  <a:latin typeface="Anonymous Pro"/>
                </a:rPr>
                <a:t>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66675"/>
              <a:ext cx="4619267" cy="15196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20"/>
                </a:lnSpc>
              </a:pPr>
              <a:r>
                <a:rPr lang="en-US" sz="3300" spc="99">
                  <a:solidFill>
                    <a:srgbClr val="000000"/>
                  </a:solidFill>
                  <a:latin typeface="Poppins Bold"/>
                </a:rPr>
                <a:t>2005</a:t>
              </a:r>
            </a:p>
            <a:p>
              <a:pPr algn="l">
                <a:lnSpc>
                  <a:spcPts val="4620"/>
                </a:lnSpc>
              </a:pPr>
              <a:r>
                <a:rPr lang="en-US" sz="3300" spc="99">
                  <a:solidFill>
                    <a:srgbClr val="000000"/>
                  </a:solidFill>
                  <a:latin typeface="Poppins Bold"/>
                </a:rPr>
                <a:t>GIT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794850" y="5902771"/>
            <a:ext cx="3464450" cy="1689198"/>
            <a:chOff x="0" y="0"/>
            <a:chExt cx="4619267" cy="2252265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1707791"/>
              <a:ext cx="4506794" cy="5444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66675"/>
              <a:ext cx="4619267" cy="15196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20"/>
                </a:lnSpc>
              </a:pPr>
              <a:r>
                <a:rPr lang="en-US" sz="3300" spc="99">
                  <a:solidFill>
                    <a:srgbClr val="000000"/>
                  </a:solidFill>
                  <a:latin typeface="Poppins Bold"/>
                </a:rPr>
                <a:t>2005</a:t>
              </a:r>
            </a:p>
            <a:p>
              <a:pPr algn="l">
                <a:lnSpc>
                  <a:spcPts val="4620"/>
                </a:lnSpc>
              </a:pPr>
              <a:r>
                <a:rPr lang="en-US" sz="3300" spc="99">
                  <a:solidFill>
                    <a:srgbClr val="000000"/>
                  </a:solidFill>
                  <a:latin typeface="Poppins Bold"/>
                </a:rPr>
                <a:t>Mercurial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-16141" y="4196652"/>
            <a:ext cx="18361848" cy="1088844"/>
            <a:chOff x="0" y="0"/>
            <a:chExt cx="24482464" cy="1451792"/>
          </a:xfrm>
        </p:grpSpPr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175040"/>
              <a:ext cx="24482464" cy="1101711"/>
            </a:xfrm>
            <a:prstGeom prst="rect">
              <a:avLst/>
            </a:prstGeom>
          </p:spPr>
        </p:pic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1393122" y="0"/>
              <a:ext cx="1466456" cy="1451792"/>
            </a:xfrm>
            <a:prstGeom prst="rect">
              <a:avLst/>
            </a:prstGeom>
          </p:spPr>
        </p:pic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-10800000">
              <a:off x="7070571" y="0"/>
              <a:ext cx="1466456" cy="1451792"/>
            </a:xfrm>
            <a:prstGeom prst="rect">
              <a:avLst/>
            </a:prstGeom>
          </p:spPr>
        </p:pic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12708519" y="0"/>
              <a:ext cx="1466456" cy="1451792"/>
            </a:xfrm>
            <a:prstGeom prst="rect">
              <a:avLst/>
            </a:prstGeom>
          </p:spPr>
        </p:pic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-10800000">
              <a:off x="18414655" y="0"/>
              <a:ext cx="1466456" cy="1451792"/>
            </a:xfrm>
            <a:prstGeom prst="rect">
              <a:avLst/>
            </a:prstGeom>
          </p:spPr>
        </p:pic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435321">
            <a:off x="12655811" y="8731521"/>
            <a:ext cx="5742528" cy="2354436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880760">
            <a:off x="5879733" y="8441715"/>
            <a:ext cx="5698718" cy="5413782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-392775" y="8378329"/>
            <a:ext cx="4661351" cy="403206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429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13279" y="1028700"/>
            <a:ext cx="13508473" cy="574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45"/>
              </a:lnSpc>
            </a:pPr>
            <a:r>
              <a:rPr lang="en-US" sz="7538" spc="226">
                <a:solidFill>
                  <a:srgbClr val="000000"/>
                </a:solidFill>
                <a:latin typeface="Poppins Bold"/>
              </a:rPr>
              <a:t>GIT FOI DESENVOLVIDO PELA COMUNIDADE DE DESENVOLVEDORES DO LINUX, PRINCIPALMENTE  LINUS TORVALDS.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95350" y="7614262"/>
            <a:ext cx="12660204" cy="633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21"/>
              </a:lnSpc>
            </a:pP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915811">
            <a:off x="1754336" y="8521354"/>
            <a:ext cx="8950269" cy="438563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880760">
            <a:off x="-1606736" y="8116908"/>
            <a:ext cx="7803697" cy="741351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270638" y="4319575"/>
            <a:ext cx="6264667" cy="620202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1042175">
            <a:off x="11808753" y="7551018"/>
            <a:ext cx="6923770" cy="283874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8DE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307258" y="6083438"/>
            <a:ext cx="18942325" cy="4505422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245684" y="6107798"/>
            <a:ext cx="17897131" cy="3965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spc="95">
                <a:solidFill>
                  <a:srgbClr val="FFFFFF"/>
                </a:solidFill>
                <a:latin typeface="Anonymous Pro"/>
              </a:rPr>
              <a:t>Velocidade</a:t>
            </a:r>
          </a:p>
          <a:p>
            <a:pPr algn="l">
              <a:lnSpc>
                <a:spcPts val="4479"/>
              </a:lnSpc>
            </a:pPr>
            <a:r>
              <a:rPr lang="en-US" sz="3199" spc="95">
                <a:solidFill>
                  <a:srgbClr val="FFFFFF"/>
                </a:solidFill>
                <a:latin typeface="Anonymous Pro"/>
              </a:rPr>
              <a:t>Design simples</a:t>
            </a:r>
          </a:p>
          <a:p>
            <a:pPr algn="l">
              <a:lnSpc>
                <a:spcPts val="4479"/>
              </a:lnSpc>
            </a:pPr>
            <a:r>
              <a:rPr lang="en-US" sz="3199" spc="95">
                <a:solidFill>
                  <a:srgbClr val="FFFFFF"/>
                </a:solidFill>
                <a:latin typeface="Anonymous Pro"/>
              </a:rPr>
              <a:t>Suporte robusto a desenvolvimento não linear (milhares de branches paralelos)</a:t>
            </a:r>
          </a:p>
          <a:p>
            <a:pPr algn="l">
              <a:lnSpc>
                <a:spcPts val="4479"/>
              </a:lnSpc>
            </a:pPr>
            <a:r>
              <a:rPr lang="en-US" sz="3199" spc="95">
                <a:solidFill>
                  <a:srgbClr val="FFFFFF"/>
                </a:solidFill>
                <a:latin typeface="Anonymous Pro"/>
              </a:rPr>
              <a:t>Totalmente distribuído</a:t>
            </a:r>
          </a:p>
          <a:p>
            <a:pPr algn="l">
              <a:lnSpc>
                <a:spcPts val="4479"/>
              </a:lnSpc>
            </a:pPr>
            <a:r>
              <a:rPr lang="en-US" sz="3199" spc="95">
                <a:solidFill>
                  <a:srgbClr val="FFFFFF"/>
                </a:solidFill>
                <a:latin typeface="Anonymous Pro"/>
              </a:rPr>
              <a:t>Capaz de lidar eficientemente com grandes projetos como o kernel do Linux (velocidade e volume de dados).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98812" y="401761"/>
            <a:ext cx="10943945" cy="5486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Poppins Bold"/>
              </a:rPr>
              <a:t>Eles queriam que o sistema fosse semelhante ao BitKeeper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274368">
            <a:off x="12125637" y="-411404"/>
            <a:ext cx="7173618" cy="681493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6447190">
            <a:off x="-2266624" y="2207691"/>
            <a:ext cx="6013667" cy="24656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10196856">
            <a:off x="-148806" y="-487984"/>
            <a:ext cx="6024427" cy="379538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274368">
            <a:off x="-1590972" y="6561188"/>
            <a:ext cx="6228914" cy="591746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230842" y="2674757"/>
            <a:ext cx="11826315" cy="493748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10196856">
            <a:off x="14161669" y="7862837"/>
            <a:ext cx="4430042" cy="279092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274368">
            <a:off x="13962046" y="-1549023"/>
            <a:ext cx="6228914" cy="591746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8DE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225417" y="-319092"/>
            <a:ext cx="13389746" cy="10925183"/>
          </a:xfrm>
          <a:prstGeom prst="rect">
            <a:avLst/>
          </a:prstGeom>
          <a:solidFill>
            <a:srgbClr val="FFFFFF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815825">
            <a:off x="-1443420" y="8848227"/>
            <a:ext cx="6485282" cy="2334702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028700" y="315349"/>
            <a:ext cx="3323173" cy="8122822"/>
            <a:chOff x="0" y="0"/>
            <a:chExt cx="4430898" cy="10830430"/>
          </a:xfrm>
        </p:grpSpPr>
        <p:sp>
          <p:nvSpPr>
            <p:cNvPr name="TextBox 5" id="5"/>
            <p:cNvSpPr txBox="true"/>
            <p:nvPr/>
          </p:nvSpPr>
          <p:spPr>
            <a:xfrm rot="-5400000">
              <a:off x="-3586262" y="3586262"/>
              <a:ext cx="10830430" cy="36579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>
                  <a:solidFill>
                    <a:srgbClr val="000000"/>
                  </a:solidFill>
                  <a:latin typeface="Poppins Bold"/>
                </a:rPr>
                <a:t>Como Funciona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-5400000">
              <a:off x="-760392" y="5574575"/>
              <a:ext cx="9449840" cy="9327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44"/>
                </a:lnSpc>
              </a:pP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117167" y="1691207"/>
            <a:ext cx="882199" cy="189720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274368">
            <a:off x="-1461466" y="-1584008"/>
            <a:ext cx="4562182" cy="4334073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8273688" y="6170621"/>
            <a:ext cx="1371600" cy="137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3536496" y="6503910"/>
            <a:ext cx="2043542" cy="705022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6832420" y="-153055"/>
            <a:ext cx="11021300" cy="104400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1905420">
            <a:off x="6239709" y="-4067004"/>
            <a:ext cx="7096904" cy="674205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48082" y="1738321"/>
            <a:ext cx="9486848" cy="3108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59"/>
              </a:lnSpc>
            </a:pPr>
            <a:r>
              <a:rPr lang="en-US" sz="6800" spc="204">
                <a:solidFill>
                  <a:srgbClr val="FF4297"/>
                </a:solidFill>
                <a:latin typeface="Poppins Bold"/>
              </a:rPr>
              <a:t>SERVIDORES DE  </a:t>
            </a:r>
          </a:p>
          <a:p>
            <a:pPr algn="l">
              <a:lnSpc>
                <a:spcPts val="8160"/>
              </a:lnSpc>
            </a:pPr>
            <a:r>
              <a:rPr lang="en-US" sz="6800" spc="204">
                <a:solidFill>
                  <a:srgbClr val="FF4297"/>
                </a:solidFill>
                <a:latin typeface="Poppins Bold"/>
              </a:rPr>
              <a:t>REPOSITÓRIO DE CÓDIGO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9865899">
            <a:off x="-357189" y="-851802"/>
            <a:ext cx="6013667" cy="246560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11779" t="14749" r="12699" b="10029"/>
          <a:stretch>
            <a:fillRect/>
          </a:stretch>
        </p:blipFill>
        <p:spPr>
          <a:xfrm flipH="false" flipV="false" rot="0">
            <a:off x="12384910" y="1455010"/>
            <a:ext cx="5117419" cy="461926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54086" y="5143500"/>
            <a:ext cx="4922943" cy="492294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6996408" y="6256344"/>
            <a:ext cx="10262892" cy="38100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DADjnTBxsME</dc:identifier>
  <dcterms:modified xsi:type="dcterms:W3CDTF">2011-08-01T06:04:30Z</dcterms:modified>
  <cp:revision>1</cp:revision>
  <dc:title>Workshop Git para Iniciantes</dc:title>
</cp:coreProperties>
</file>